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9" r:id="rId2"/>
    <p:sldId id="296" r:id="rId3"/>
    <p:sldId id="263" r:id="rId4"/>
    <p:sldId id="275" r:id="rId5"/>
    <p:sldId id="304" r:id="rId6"/>
    <p:sldId id="305" r:id="rId7"/>
    <p:sldId id="302" r:id="rId8"/>
    <p:sldId id="300" r:id="rId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2AA50-B9DA-4FB1-85A5-71BEA8464B3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C5682AC-1E5C-42F2-98D4-9F0B9B7D2EF8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baseline="0" dirty="0">
              <a:solidFill>
                <a:schemeClr val="bg1"/>
              </a:solidFill>
            </a:rPr>
            <a:t>2005: Stortinget vedtar pensjonsreformen inkludert levealdersjustering </a:t>
          </a:r>
        </a:p>
      </dgm:t>
    </dgm:pt>
    <dgm:pt modelId="{9EDE8930-AB58-476F-A478-90B174B1AFF7}" type="parTrans" cxnId="{5F3C5764-BD13-470C-9D27-B58667793794}">
      <dgm:prSet/>
      <dgm:spPr/>
      <dgm:t>
        <a:bodyPr/>
        <a:lstStyle/>
        <a:p>
          <a:endParaRPr lang="nb-NO"/>
        </a:p>
      </dgm:t>
    </dgm:pt>
    <dgm:pt modelId="{AA3C2496-D6B5-4E3C-81CF-0324567E6119}" type="sibTrans" cxnId="{5F3C5764-BD13-470C-9D27-B58667793794}">
      <dgm:prSet/>
      <dgm:spPr/>
      <dgm:t>
        <a:bodyPr/>
        <a:lstStyle/>
        <a:p>
          <a:endParaRPr lang="nb-NO"/>
        </a:p>
      </dgm:t>
    </dgm:pt>
    <dgm:pt modelId="{7A289C00-07F3-4232-BFD3-9BED392E4D1F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Tilpasningen av offentlig tjenestepensjon til ny folketrygd skal skje gjennom forhandlinger</a:t>
          </a:r>
        </a:p>
      </dgm:t>
    </dgm:pt>
    <dgm:pt modelId="{937C40BD-4EB8-4D49-BF5A-E9DFE9AE2031}" type="parTrans" cxnId="{26E55DC3-B23F-4BA2-9022-12C937241620}">
      <dgm:prSet/>
      <dgm:spPr/>
      <dgm:t>
        <a:bodyPr/>
        <a:lstStyle/>
        <a:p>
          <a:endParaRPr lang="nb-NO"/>
        </a:p>
      </dgm:t>
    </dgm:pt>
    <dgm:pt modelId="{BBF6FCE2-C7FA-482D-8DF3-F575758DBEBC}" type="sibTrans" cxnId="{26E55DC3-B23F-4BA2-9022-12C937241620}">
      <dgm:prSet/>
      <dgm:spPr/>
      <dgm:t>
        <a:bodyPr/>
        <a:lstStyle/>
        <a:p>
          <a:endParaRPr lang="nb-NO"/>
        </a:p>
      </dgm:t>
    </dgm:pt>
    <dgm:pt modelId="{E6565768-0AD2-404B-A200-BDC0E6994AC8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Avtale om tjenestepensjon for ansatte i offentlig sektor</a:t>
          </a:r>
        </a:p>
      </dgm:t>
    </dgm:pt>
    <dgm:pt modelId="{B3549185-9CB5-43C0-A82E-9426176894FD}" type="sibTrans" cxnId="{CAB004D3-ACAE-406E-8D62-D174E0895E4C}">
      <dgm:prSet/>
      <dgm:spPr/>
      <dgm:t>
        <a:bodyPr/>
        <a:lstStyle/>
        <a:p>
          <a:endParaRPr lang="nb-NO"/>
        </a:p>
      </dgm:t>
    </dgm:pt>
    <dgm:pt modelId="{0BDE715F-81B6-4D06-B4A4-8962356DFC2B}" type="parTrans" cxnId="{CAB004D3-ACAE-406E-8D62-D174E0895E4C}">
      <dgm:prSet/>
      <dgm:spPr/>
      <dgm:t>
        <a:bodyPr/>
        <a:lstStyle/>
        <a:p>
          <a:endParaRPr lang="nb-NO"/>
        </a:p>
      </dgm:t>
    </dgm:pt>
    <dgm:pt modelId="{69F0B9E7-DD67-4495-B4E6-2763DC1B5B39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2017: Statsråden tar initiativ</a:t>
          </a:r>
        </a:p>
      </dgm:t>
    </dgm:pt>
    <dgm:pt modelId="{C19D01B2-85D0-4BF4-836A-0630A4A4F099}" type="sibTrans" cxnId="{2D77ACB0-B865-4F27-8E08-2E38EC8DA341}">
      <dgm:prSet/>
      <dgm:spPr/>
      <dgm:t>
        <a:bodyPr/>
        <a:lstStyle/>
        <a:p>
          <a:endParaRPr lang="nb-NO"/>
        </a:p>
      </dgm:t>
    </dgm:pt>
    <dgm:pt modelId="{D64EF45C-2394-4B45-9D9A-DA1FB303C5B8}" type="parTrans" cxnId="{2D77ACB0-B865-4F27-8E08-2E38EC8DA341}">
      <dgm:prSet/>
      <dgm:spPr/>
      <dgm:t>
        <a:bodyPr/>
        <a:lstStyle/>
        <a:p>
          <a:endParaRPr lang="nb-NO"/>
        </a:p>
      </dgm:t>
    </dgm:pt>
    <dgm:pt modelId="{6FADE877-D2A7-4F23-AB28-8807F34FDFD1}">
      <dgm:prSet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2009: Videreføring av gjeldende ordning</a:t>
          </a:r>
        </a:p>
      </dgm:t>
    </dgm:pt>
    <dgm:pt modelId="{CD826F6E-0A48-4457-9E6B-33BF7751E26B}" type="parTrans" cxnId="{101E3EFC-6DA7-4C6F-9852-6E79BEBA51CB}">
      <dgm:prSet/>
      <dgm:spPr/>
      <dgm:t>
        <a:bodyPr/>
        <a:lstStyle/>
        <a:p>
          <a:endParaRPr lang="nb-NO"/>
        </a:p>
      </dgm:t>
    </dgm:pt>
    <dgm:pt modelId="{FE7D1430-24F2-40DF-89CD-CE46EE3EF1E6}" type="sibTrans" cxnId="{101E3EFC-6DA7-4C6F-9852-6E79BEBA51CB}">
      <dgm:prSet/>
      <dgm:spPr/>
      <dgm:t>
        <a:bodyPr/>
        <a:lstStyle/>
        <a:p>
          <a:endParaRPr lang="nb-NO"/>
        </a:p>
      </dgm:t>
    </dgm:pt>
    <dgm:pt modelId="{D7CA1271-A853-45F5-81EF-108AC75F8216}">
      <dgm:prSet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2015: Arbeidsgruppe legger frem rapport</a:t>
          </a:r>
        </a:p>
      </dgm:t>
    </dgm:pt>
    <dgm:pt modelId="{E9D11AE4-27C1-4EC0-B11E-D0F02EC18C25}" type="parTrans" cxnId="{68484B01-FA37-4AE8-AA9F-B097742DD91F}">
      <dgm:prSet/>
      <dgm:spPr/>
      <dgm:t>
        <a:bodyPr/>
        <a:lstStyle/>
        <a:p>
          <a:endParaRPr lang="nb-NO"/>
        </a:p>
      </dgm:t>
    </dgm:pt>
    <dgm:pt modelId="{301BCE3D-4FE0-4DB3-8AD7-33F855713D24}" type="sibTrans" cxnId="{68484B01-FA37-4AE8-AA9F-B097742DD91F}">
      <dgm:prSet/>
      <dgm:spPr/>
      <dgm:t>
        <a:bodyPr/>
        <a:lstStyle/>
        <a:p>
          <a:endParaRPr lang="nb-NO"/>
        </a:p>
      </dgm:t>
    </dgm:pt>
    <dgm:pt modelId="{539CCE3E-1692-4CEA-B549-01CA9CAF3BC1}">
      <dgm:prSet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2011: Ny folketrygd innføres</a:t>
          </a:r>
        </a:p>
      </dgm:t>
    </dgm:pt>
    <dgm:pt modelId="{9BBF0510-18E7-4AEC-BA66-00676B2B3A07}" type="parTrans" cxnId="{40E3F255-21E1-4CEB-AFF4-D7EB38A345CB}">
      <dgm:prSet/>
      <dgm:spPr/>
      <dgm:t>
        <a:bodyPr/>
        <a:lstStyle/>
        <a:p>
          <a:endParaRPr lang="nb-NO"/>
        </a:p>
      </dgm:t>
    </dgm:pt>
    <dgm:pt modelId="{ABB1E954-406D-4BBB-9548-97D3898960FA}" type="sibTrans" cxnId="{40E3F255-21E1-4CEB-AFF4-D7EB38A345CB}">
      <dgm:prSet/>
      <dgm:spPr/>
      <dgm:t>
        <a:bodyPr/>
        <a:lstStyle/>
        <a:p>
          <a:endParaRPr lang="nb-NO"/>
        </a:p>
      </dgm:t>
    </dgm:pt>
    <dgm:pt modelId="{35870D7C-38E3-4589-AACB-57B5F7334B06}">
      <dgm:prSet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2016: Mislykket forsøk på forhandlinger</a:t>
          </a:r>
        </a:p>
      </dgm:t>
    </dgm:pt>
    <dgm:pt modelId="{BE3F9956-7269-452E-8D23-74C824910A6E}" type="parTrans" cxnId="{A7C9A829-6549-429A-8F34-5F55C6354B1F}">
      <dgm:prSet/>
      <dgm:spPr/>
      <dgm:t>
        <a:bodyPr/>
        <a:lstStyle/>
        <a:p>
          <a:endParaRPr lang="nb-NO"/>
        </a:p>
      </dgm:t>
    </dgm:pt>
    <dgm:pt modelId="{8FDBD195-2659-415C-B801-F43C0C4817FB}" type="sibTrans" cxnId="{A7C9A829-6549-429A-8F34-5F55C6354B1F}">
      <dgm:prSet/>
      <dgm:spPr/>
      <dgm:t>
        <a:bodyPr/>
        <a:lstStyle/>
        <a:p>
          <a:endParaRPr lang="nb-NO"/>
        </a:p>
      </dgm:t>
    </dgm:pt>
    <dgm:pt modelId="{D183BF42-19F2-4362-8840-D08CDD170472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>
              <a:solidFill>
                <a:schemeClr val="bg1"/>
              </a:solidFill>
            </a:rPr>
            <a:t>2018: Forhandlinger mellom partene</a:t>
          </a:r>
        </a:p>
      </dgm:t>
    </dgm:pt>
    <dgm:pt modelId="{68D9E7F9-63F3-4A37-A6C0-F6FBDE0C2731}" type="parTrans" cxnId="{9D8F96DF-829B-4253-80F8-0EABCDCF7EEF}">
      <dgm:prSet/>
      <dgm:spPr/>
      <dgm:t>
        <a:bodyPr/>
        <a:lstStyle/>
        <a:p>
          <a:endParaRPr lang="nb-NO"/>
        </a:p>
      </dgm:t>
    </dgm:pt>
    <dgm:pt modelId="{27235B78-D2A2-45B7-A8F6-042C4C104EB7}" type="sibTrans" cxnId="{9D8F96DF-829B-4253-80F8-0EABCDCF7EEF}">
      <dgm:prSet/>
      <dgm:spPr/>
      <dgm:t>
        <a:bodyPr/>
        <a:lstStyle/>
        <a:p>
          <a:endParaRPr lang="nb-NO"/>
        </a:p>
      </dgm:t>
    </dgm:pt>
    <dgm:pt modelId="{00BCC194-42BD-434D-9053-B6C6032F7DE7}" type="pres">
      <dgm:prSet presAssocID="{EDE2AA50-B9DA-4FB1-85A5-71BEA8464B36}" presName="Name0" presStyleCnt="0">
        <dgm:presLayoutVars>
          <dgm:dir/>
          <dgm:resizeHandles val="exact"/>
        </dgm:presLayoutVars>
      </dgm:prSet>
      <dgm:spPr/>
    </dgm:pt>
    <dgm:pt modelId="{82F457FE-264E-4465-813B-AEFB386FE575}" type="pres">
      <dgm:prSet presAssocID="{EDE2AA50-B9DA-4FB1-85A5-71BEA8464B36}" presName="cycle" presStyleCnt="0"/>
      <dgm:spPr/>
    </dgm:pt>
    <dgm:pt modelId="{3B1D8B87-AE81-425F-8EC7-3BBED83DBD82}" type="pres">
      <dgm:prSet presAssocID="{CC5682AC-1E5C-42F2-98D4-9F0B9B7D2EF8}" presName="nodeFirstNode" presStyleLbl="node1" presStyleIdx="0" presStyleCnt="9" custScaleX="167817" custScaleY="117172">
        <dgm:presLayoutVars>
          <dgm:bulletEnabled val="1"/>
        </dgm:presLayoutVars>
      </dgm:prSet>
      <dgm:spPr/>
    </dgm:pt>
    <dgm:pt modelId="{2E585BBE-C459-4705-85B1-A46DAC7A53A7}" type="pres">
      <dgm:prSet presAssocID="{AA3C2496-D6B5-4E3C-81CF-0324567E6119}" presName="sibTransFirstNode" presStyleLbl="bgShp" presStyleIdx="0" presStyleCnt="1"/>
      <dgm:spPr/>
    </dgm:pt>
    <dgm:pt modelId="{4C7AD90C-F379-4E0B-A289-44559D34D633}" type="pres">
      <dgm:prSet presAssocID="{7A289C00-07F3-4232-BFD3-9BED392E4D1F}" presName="nodeFollowingNodes" presStyleLbl="node1" presStyleIdx="1" presStyleCnt="9" custScaleX="167817" custScaleY="136580" custRadScaleRad="114167" custRadScaleInc="52663">
        <dgm:presLayoutVars>
          <dgm:bulletEnabled val="1"/>
        </dgm:presLayoutVars>
      </dgm:prSet>
      <dgm:spPr/>
    </dgm:pt>
    <dgm:pt modelId="{5F3D42DD-AEC3-4F3E-BF06-B0CC860BA649}" type="pres">
      <dgm:prSet presAssocID="{6FADE877-D2A7-4F23-AB28-8807F34FDFD1}" presName="nodeFollowingNodes" presStyleLbl="node1" presStyleIdx="2" presStyleCnt="9" custScaleX="173742" custRadScaleRad="118987" custRadScaleInc="9413">
        <dgm:presLayoutVars>
          <dgm:bulletEnabled val="1"/>
        </dgm:presLayoutVars>
      </dgm:prSet>
      <dgm:spPr/>
    </dgm:pt>
    <dgm:pt modelId="{425D2F2A-B5C7-4CB5-AC2A-2C1318E69CBF}" type="pres">
      <dgm:prSet presAssocID="{539CCE3E-1692-4CEA-B549-01CA9CAF3BC1}" presName="nodeFollowingNodes" presStyleLbl="node1" presStyleIdx="3" presStyleCnt="9" custScaleX="161550" custScaleY="91480" custRadScaleRad="117299" custRadScaleInc="-47584">
        <dgm:presLayoutVars>
          <dgm:bulletEnabled val="1"/>
        </dgm:presLayoutVars>
      </dgm:prSet>
      <dgm:spPr/>
    </dgm:pt>
    <dgm:pt modelId="{50C32B8B-E897-4008-AF67-2BE92B0AE160}" type="pres">
      <dgm:prSet presAssocID="{D7CA1271-A853-45F5-81EF-108AC75F8216}" presName="nodeFollowingNodes" presStyleLbl="node1" presStyleIdx="4" presStyleCnt="9" custScaleX="150420" custRadScaleRad="99529" custRadScaleInc="-85745">
        <dgm:presLayoutVars>
          <dgm:bulletEnabled val="1"/>
        </dgm:presLayoutVars>
      </dgm:prSet>
      <dgm:spPr/>
    </dgm:pt>
    <dgm:pt modelId="{B3687E0E-ED46-4CF1-A702-D8299AA1E4EB}" type="pres">
      <dgm:prSet presAssocID="{35870D7C-38E3-4589-AACB-57B5F7334B06}" presName="nodeFollowingNodes" presStyleLbl="node1" presStyleIdx="5" presStyleCnt="9" custScaleX="168991" custScaleY="82165" custRadScaleRad="92163" custRadScaleInc="-2849">
        <dgm:presLayoutVars>
          <dgm:bulletEnabled val="1"/>
        </dgm:presLayoutVars>
      </dgm:prSet>
      <dgm:spPr/>
    </dgm:pt>
    <dgm:pt modelId="{86B509FC-5FAE-42BF-9122-2DC6B9C95BB5}" type="pres">
      <dgm:prSet presAssocID="{69F0B9E7-DD67-4495-B4E6-2763DC1B5B39}" presName="nodeFollowingNodes" presStyleLbl="node1" presStyleIdx="6" presStyleCnt="9" custScaleX="167817" custScaleY="82196" custRadScaleRad="89022" custRadScaleInc="-4181">
        <dgm:presLayoutVars>
          <dgm:bulletEnabled val="1"/>
        </dgm:presLayoutVars>
      </dgm:prSet>
      <dgm:spPr/>
    </dgm:pt>
    <dgm:pt modelId="{3612C675-CAE3-4DA0-AC3C-BA2880EC5B80}" type="pres">
      <dgm:prSet presAssocID="{D183BF42-19F2-4362-8840-D08CDD170472}" presName="nodeFollowingNodes" presStyleLbl="node1" presStyleIdx="7" presStyleCnt="9" custScaleX="158627" custRadScaleRad="99072" custRadScaleInc="-28336">
        <dgm:presLayoutVars>
          <dgm:bulletEnabled val="1"/>
        </dgm:presLayoutVars>
      </dgm:prSet>
      <dgm:spPr/>
    </dgm:pt>
    <dgm:pt modelId="{6F1803E1-B80E-48B0-913A-D5CFE3E6A0FC}" type="pres">
      <dgm:prSet presAssocID="{E6565768-0AD2-404B-A200-BDC0E6994AC8}" presName="nodeFollowingNodes" presStyleLbl="node1" presStyleIdx="8" presStyleCnt="9" custScaleX="196003" custScaleY="108952" custRadScaleRad="99232" custRadScaleInc="-60429">
        <dgm:presLayoutVars>
          <dgm:bulletEnabled val="1"/>
        </dgm:presLayoutVars>
      </dgm:prSet>
      <dgm:spPr/>
    </dgm:pt>
  </dgm:ptLst>
  <dgm:cxnLst>
    <dgm:cxn modelId="{68484B01-FA37-4AE8-AA9F-B097742DD91F}" srcId="{EDE2AA50-B9DA-4FB1-85A5-71BEA8464B36}" destId="{D7CA1271-A853-45F5-81EF-108AC75F8216}" srcOrd="4" destOrd="0" parTransId="{E9D11AE4-27C1-4EC0-B11E-D0F02EC18C25}" sibTransId="{301BCE3D-4FE0-4DB3-8AD7-33F855713D24}"/>
    <dgm:cxn modelId="{A3003204-D4C6-41E8-A280-4A98F4A565E4}" type="presOf" srcId="{D7CA1271-A853-45F5-81EF-108AC75F8216}" destId="{50C32B8B-E897-4008-AF67-2BE92B0AE160}" srcOrd="0" destOrd="0" presId="urn:microsoft.com/office/officeart/2005/8/layout/cycle3"/>
    <dgm:cxn modelId="{0B46D712-58A6-4C11-BCA4-E3162DDC08D8}" type="presOf" srcId="{69F0B9E7-DD67-4495-B4E6-2763DC1B5B39}" destId="{86B509FC-5FAE-42BF-9122-2DC6B9C95BB5}" srcOrd="0" destOrd="0" presId="urn:microsoft.com/office/officeart/2005/8/layout/cycle3"/>
    <dgm:cxn modelId="{044C9C22-8C6F-4A5D-81FE-2A35E9887DAC}" type="presOf" srcId="{35870D7C-38E3-4589-AACB-57B5F7334B06}" destId="{B3687E0E-ED46-4CF1-A702-D8299AA1E4EB}" srcOrd="0" destOrd="0" presId="urn:microsoft.com/office/officeart/2005/8/layout/cycle3"/>
    <dgm:cxn modelId="{A7C9A829-6549-429A-8F34-5F55C6354B1F}" srcId="{EDE2AA50-B9DA-4FB1-85A5-71BEA8464B36}" destId="{35870D7C-38E3-4589-AACB-57B5F7334B06}" srcOrd="5" destOrd="0" parTransId="{BE3F9956-7269-452E-8D23-74C824910A6E}" sibTransId="{8FDBD195-2659-415C-B801-F43C0C4817FB}"/>
    <dgm:cxn modelId="{E03FB22F-59E1-445F-AB59-AC3476D29F96}" type="presOf" srcId="{AA3C2496-D6B5-4E3C-81CF-0324567E6119}" destId="{2E585BBE-C459-4705-85B1-A46DAC7A53A7}" srcOrd="0" destOrd="0" presId="urn:microsoft.com/office/officeart/2005/8/layout/cycle3"/>
    <dgm:cxn modelId="{5F3C5764-BD13-470C-9D27-B58667793794}" srcId="{EDE2AA50-B9DA-4FB1-85A5-71BEA8464B36}" destId="{CC5682AC-1E5C-42F2-98D4-9F0B9B7D2EF8}" srcOrd="0" destOrd="0" parTransId="{9EDE8930-AB58-476F-A478-90B174B1AFF7}" sibTransId="{AA3C2496-D6B5-4E3C-81CF-0324567E6119}"/>
    <dgm:cxn modelId="{40E3F255-21E1-4CEB-AFF4-D7EB38A345CB}" srcId="{EDE2AA50-B9DA-4FB1-85A5-71BEA8464B36}" destId="{539CCE3E-1692-4CEA-B549-01CA9CAF3BC1}" srcOrd="3" destOrd="0" parTransId="{9BBF0510-18E7-4AEC-BA66-00676B2B3A07}" sibTransId="{ABB1E954-406D-4BBB-9548-97D3898960FA}"/>
    <dgm:cxn modelId="{156FC884-7F0B-444E-B6FB-BE8463EB9CF1}" type="presOf" srcId="{539CCE3E-1692-4CEA-B549-01CA9CAF3BC1}" destId="{425D2F2A-B5C7-4CB5-AC2A-2C1318E69CBF}" srcOrd="0" destOrd="0" presId="urn:microsoft.com/office/officeart/2005/8/layout/cycle3"/>
    <dgm:cxn modelId="{47D9358F-0089-48E5-AB2C-661844628A09}" type="presOf" srcId="{E6565768-0AD2-404B-A200-BDC0E6994AC8}" destId="{6F1803E1-B80E-48B0-913A-D5CFE3E6A0FC}" srcOrd="0" destOrd="0" presId="urn:microsoft.com/office/officeart/2005/8/layout/cycle3"/>
    <dgm:cxn modelId="{CE02C7A4-0AA1-4505-8F9D-0ECB8DD49B69}" type="presOf" srcId="{EDE2AA50-B9DA-4FB1-85A5-71BEA8464B36}" destId="{00BCC194-42BD-434D-9053-B6C6032F7DE7}" srcOrd="0" destOrd="0" presId="urn:microsoft.com/office/officeart/2005/8/layout/cycle3"/>
    <dgm:cxn modelId="{2D77ACB0-B865-4F27-8E08-2E38EC8DA341}" srcId="{EDE2AA50-B9DA-4FB1-85A5-71BEA8464B36}" destId="{69F0B9E7-DD67-4495-B4E6-2763DC1B5B39}" srcOrd="6" destOrd="0" parTransId="{D64EF45C-2394-4B45-9D9A-DA1FB303C5B8}" sibTransId="{C19D01B2-85D0-4BF4-836A-0630A4A4F099}"/>
    <dgm:cxn modelId="{B455ACBC-F6D3-4380-B428-EC8230334549}" type="presOf" srcId="{CC5682AC-1E5C-42F2-98D4-9F0B9B7D2EF8}" destId="{3B1D8B87-AE81-425F-8EC7-3BBED83DBD82}" srcOrd="0" destOrd="0" presId="urn:microsoft.com/office/officeart/2005/8/layout/cycle3"/>
    <dgm:cxn modelId="{26E55DC3-B23F-4BA2-9022-12C937241620}" srcId="{EDE2AA50-B9DA-4FB1-85A5-71BEA8464B36}" destId="{7A289C00-07F3-4232-BFD3-9BED392E4D1F}" srcOrd="1" destOrd="0" parTransId="{937C40BD-4EB8-4D49-BF5A-E9DFE9AE2031}" sibTransId="{BBF6FCE2-C7FA-482D-8DF3-F575758DBEBC}"/>
    <dgm:cxn modelId="{451B60CC-497D-48D4-9249-A96EC89E20BA}" type="presOf" srcId="{D183BF42-19F2-4362-8840-D08CDD170472}" destId="{3612C675-CAE3-4DA0-AC3C-BA2880EC5B80}" srcOrd="0" destOrd="0" presId="urn:microsoft.com/office/officeart/2005/8/layout/cycle3"/>
    <dgm:cxn modelId="{00BDB8D0-DB73-4A3D-984C-5AEC17A375BC}" type="presOf" srcId="{7A289C00-07F3-4232-BFD3-9BED392E4D1F}" destId="{4C7AD90C-F379-4E0B-A289-44559D34D633}" srcOrd="0" destOrd="0" presId="urn:microsoft.com/office/officeart/2005/8/layout/cycle3"/>
    <dgm:cxn modelId="{CAB004D3-ACAE-406E-8D62-D174E0895E4C}" srcId="{EDE2AA50-B9DA-4FB1-85A5-71BEA8464B36}" destId="{E6565768-0AD2-404B-A200-BDC0E6994AC8}" srcOrd="8" destOrd="0" parTransId="{0BDE715F-81B6-4D06-B4A4-8962356DFC2B}" sibTransId="{B3549185-9CB5-43C0-A82E-9426176894FD}"/>
    <dgm:cxn modelId="{38A50FD4-70AF-43B5-8D7C-166B8586C4F7}" type="presOf" srcId="{6FADE877-D2A7-4F23-AB28-8807F34FDFD1}" destId="{5F3D42DD-AEC3-4F3E-BF06-B0CC860BA649}" srcOrd="0" destOrd="0" presId="urn:microsoft.com/office/officeart/2005/8/layout/cycle3"/>
    <dgm:cxn modelId="{9D8F96DF-829B-4253-80F8-0EABCDCF7EEF}" srcId="{EDE2AA50-B9DA-4FB1-85A5-71BEA8464B36}" destId="{D183BF42-19F2-4362-8840-D08CDD170472}" srcOrd="7" destOrd="0" parTransId="{68D9E7F9-63F3-4A37-A6C0-F6FBDE0C2731}" sibTransId="{27235B78-D2A2-45B7-A8F6-042C4C104EB7}"/>
    <dgm:cxn modelId="{101E3EFC-6DA7-4C6F-9852-6E79BEBA51CB}" srcId="{EDE2AA50-B9DA-4FB1-85A5-71BEA8464B36}" destId="{6FADE877-D2A7-4F23-AB28-8807F34FDFD1}" srcOrd="2" destOrd="0" parTransId="{CD826F6E-0A48-4457-9E6B-33BF7751E26B}" sibTransId="{FE7D1430-24F2-40DF-89CD-CE46EE3EF1E6}"/>
    <dgm:cxn modelId="{088C1FFD-1196-4DF9-A2AB-C3E77634D3B7}" type="presParOf" srcId="{00BCC194-42BD-434D-9053-B6C6032F7DE7}" destId="{82F457FE-264E-4465-813B-AEFB386FE575}" srcOrd="0" destOrd="0" presId="urn:microsoft.com/office/officeart/2005/8/layout/cycle3"/>
    <dgm:cxn modelId="{CDB7C3F3-A5C0-4750-9BDB-3F6891EB6E8C}" type="presParOf" srcId="{82F457FE-264E-4465-813B-AEFB386FE575}" destId="{3B1D8B87-AE81-425F-8EC7-3BBED83DBD82}" srcOrd="0" destOrd="0" presId="urn:microsoft.com/office/officeart/2005/8/layout/cycle3"/>
    <dgm:cxn modelId="{73D89F62-A47B-4D20-A4F6-1F3A397B3900}" type="presParOf" srcId="{82F457FE-264E-4465-813B-AEFB386FE575}" destId="{2E585BBE-C459-4705-85B1-A46DAC7A53A7}" srcOrd="1" destOrd="0" presId="urn:microsoft.com/office/officeart/2005/8/layout/cycle3"/>
    <dgm:cxn modelId="{4E74AA65-B0FB-4EE1-A0C4-BAD8B4459A1C}" type="presParOf" srcId="{82F457FE-264E-4465-813B-AEFB386FE575}" destId="{4C7AD90C-F379-4E0B-A289-44559D34D633}" srcOrd="2" destOrd="0" presId="urn:microsoft.com/office/officeart/2005/8/layout/cycle3"/>
    <dgm:cxn modelId="{A4D5786C-7E0A-40B2-9ACB-BF57E6E314E4}" type="presParOf" srcId="{82F457FE-264E-4465-813B-AEFB386FE575}" destId="{5F3D42DD-AEC3-4F3E-BF06-B0CC860BA649}" srcOrd="3" destOrd="0" presId="urn:microsoft.com/office/officeart/2005/8/layout/cycle3"/>
    <dgm:cxn modelId="{FAABD7A3-9DBE-4807-BAD9-78AD4C46F51D}" type="presParOf" srcId="{82F457FE-264E-4465-813B-AEFB386FE575}" destId="{425D2F2A-B5C7-4CB5-AC2A-2C1318E69CBF}" srcOrd="4" destOrd="0" presId="urn:microsoft.com/office/officeart/2005/8/layout/cycle3"/>
    <dgm:cxn modelId="{92CFBB31-66A1-4267-82B3-648C4D43AE4A}" type="presParOf" srcId="{82F457FE-264E-4465-813B-AEFB386FE575}" destId="{50C32B8B-E897-4008-AF67-2BE92B0AE160}" srcOrd="5" destOrd="0" presId="urn:microsoft.com/office/officeart/2005/8/layout/cycle3"/>
    <dgm:cxn modelId="{597834F8-37E7-4D1D-B814-1B1AD706FC65}" type="presParOf" srcId="{82F457FE-264E-4465-813B-AEFB386FE575}" destId="{B3687E0E-ED46-4CF1-A702-D8299AA1E4EB}" srcOrd="6" destOrd="0" presId="urn:microsoft.com/office/officeart/2005/8/layout/cycle3"/>
    <dgm:cxn modelId="{19ED9E87-B647-4896-ACFD-5354D8875DDE}" type="presParOf" srcId="{82F457FE-264E-4465-813B-AEFB386FE575}" destId="{86B509FC-5FAE-42BF-9122-2DC6B9C95BB5}" srcOrd="7" destOrd="0" presId="urn:microsoft.com/office/officeart/2005/8/layout/cycle3"/>
    <dgm:cxn modelId="{E2D61893-A413-4975-A203-D0795950E26C}" type="presParOf" srcId="{82F457FE-264E-4465-813B-AEFB386FE575}" destId="{3612C675-CAE3-4DA0-AC3C-BA2880EC5B80}" srcOrd="8" destOrd="0" presId="urn:microsoft.com/office/officeart/2005/8/layout/cycle3"/>
    <dgm:cxn modelId="{9F62407A-68F4-40CD-ADB2-5A22A00318F8}" type="presParOf" srcId="{82F457FE-264E-4465-813B-AEFB386FE575}" destId="{6F1803E1-B80E-48B0-913A-D5CFE3E6A0F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85BBE-C459-4705-85B1-A46DAC7A53A7}">
      <dsp:nvSpPr>
        <dsp:cNvPr id="0" name=""/>
        <dsp:cNvSpPr/>
      </dsp:nvSpPr>
      <dsp:spPr>
        <a:xfrm>
          <a:off x="2341792" y="-253454"/>
          <a:ext cx="5857762" cy="5857762"/>
        </a:xfrm>
        <a:prstGeom prst="circularArrow">
          <a:avLst>
            <a:gd name="adj1" fmla="val 5544"/>
            <a:gd name="adj2" fmla="val 330680"/>
            <a:gd name="adj3" fmla="val 13919086"/>
            <a:gd name="adj4" fmla="val 1729943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D8B87-AE81-425F-8EC7-3BBED83DBD82}">
      <dsp:nvSpPr>
        <dsp:cNvPr id="0" name=""/>
        <dsp:cNvSpPr/>
      </dsp:nvSpPr>
      <dsp:spPr>
        <a:xfrm>
          <a:off x="3984786" y="-30821"/>
          <a:ext cx="2571775" cy="89782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baseline="0" dirty="0">
              <a:solidFill>
                <a:schemeClr val="bg1"/>
              </a:solidFill>
            </a:rPr>
            <a:t>2005: Stortinget vedtar pensjonsreformen inkludert levealdersjustering </a:t>
          </a:r>
        </a:p>
      </dsp:txBody>
      <dsp:txXfrm>
        <a:off x="4028614" y="13007"/>
        <a:ext cx="2484119" cy="810167"/>
      </dsp:txXfrm>
    </dsp:sp>
    <dsp:sp modelId="{4C7AD90C-F379-4E0B-A289-44559D34D633}">
      <dsp:nvSpPr>
        <dsp:cNvPr id="0" name=""/>
        <dsp:cNvSpPr/>
      </dsp:nvSpPr>
      <dsp:spPr>
        <a:xfrm>
          <a:off x="6428254" y="922218"/>
          <a:ext cx="2571775" cy="10465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Tilpasningen av offentlig tjenestepensjon til ny folketrygd skal skje gjennom forhandlinger</a:t>
          </a:r>
        </a:p>
      </dsp:txBody>
      <dsp:txXfrm>
        <a:off x="6479342" y="973306"/>
        <a:ext cx="2469599" cy="944359"/>
      </dsp:txXfrm>
    </dsp:sp>
    <dsp:sp modelId="{5F3D42DD-AEC3-4F3E-BF06-B0CC860BA649}">
      <dsp:nvSpPr>
        <dsp:cNvPr id="0" name=""/>
        <dsp:cNvSpPr/>
      </dsp:nvSpPr>
      <dsp:spPr>
        <a:xfrm>
          <a:off x="6891891" y="2190739"/>
          <a:ext cx="2662575" cy="76624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2009: Videreføring av gjeldende ordning</a:t>
          </a:r>
        </a:p>
      </dsp:txBody>
      <dsp:txXfrm>
        <a:off x="6929296" y="2228144"/>
        <a:ext cx="2587765" cy="691433"/>
      </dsp:txXfrm>
    </dsp:sp>
    <dsp:sp modelId="{425D2F2A-B5C7-4CB5-AC2A-2C1318E69CBF}">
      <dsp:nvSpPr>
        <dsp:cNvPr id="0" name=""/>
        <dsp:cNvSpPr/>
      </dsp:nvSpPr>
      <dsp:spPr>
        <a:xfrm>
          <a:off x="6889304" y="3218228"/>
          <a:ext cx="2475734" cy="70095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2011: Ny folketrygd innføres</a:t>
          </a:r>
        </a:p>
      </dsp:txBody>
      <dsp:txXfrm>
        <a:off x="6923522" y="3252446"/>
        <a:ext cx="2407298" cy="632523"/>
      </dsp:txXfrm>
    </dsp:sp>
    <dsp:sp modelId="{50C32B8B-E897-4008-AF67-2BE92B0AE160}">
      <dsp:nvSpPr>
        <dsp:cNvPr id="0" name=""/>
        <dsp:cNvSpPr/>
      </dsp:nvSpPr>
      <dsp:spPr>
        <a:xfrm>
          <a:off x="6046636" y="4102013"/>
          <a:ext cx="2305168" cy="76624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2015: Arbeidsgruppe legger frem rapport</a:t>
          </a:r>
        </a:p>
      </dsp:txBody>
      <dsp:txXfrm>
        <a:off x="6084041" y="4139418"/>
        <a:ext cx="2230358" cy="691433"/>
      </dsp:txXfrm>
    </dsp:sp>
    <dsp:sp modelId="{B3687E0E-ED46-4CF1-A702-D8299AA1E4EB}">
      <dsp:nvSpPr>
        <dsp:cNvPr id="0" name=""/>
        <dsp:cNvSpPr/>
      </dsp:nvSpPr>
      <dsp:spPr>
        <a:xfrm>
          <a:off x="3227237" y="4778398"/>
          <a:ext cx="2589766" cy="62958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2016: Mislykket forsøk på forhandlinger</a:t>
          </a:r>
        </a:p>
      </dsp:txBody>
      <dsp:txXfrm>
        <a:off x="3257971" y="4809132"/>
        <a:ext cx="2528298" cy="568116"/>
      </dsp:txXfrm>
    </dsp:sp>
    <dsp:sp modelId="{86B509FC-5FAE-42BF-9122-2DC6B9C95BB5}">
      <dsp:nvSpPr>
        <dsp:cNvPr id="0" name=""/>
        <dsp:cNvSpPr/>
      </dsp:nvSpPr>
      <dsp:spPr>
        <a:xfrm>
          <a:off x="2088830" y="3763236"/>
          <a:ext cx="2571775" cy="62982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2017: Statsråden tar initiativ</a:t>
          </a:r>
        </a:p>
      </dsp:txBody>
      <dsp:txXfrm>
        <a:off x="2119575" y="3793981"/>
        <a:ext cx="2510285" cy="568331"/>
      </dsp:txXfrm>
    </dsp:sp>
    <dsp:sp modelId="{3612C675-CAE3-4DA0-AC3C-BA2880EC5B80}">
      <dsp:nvSpPr>
        <dsp:cNvPr id="0" name=""/>
        <dsp:cNvSpPr/>
      </dsp:nvSpPr>
      <dsp:spPr>
        <a:xfrm>
          <a:off x="1580420" y="2541627"/>
          <a:ext cx="2430939" cy="76624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2018: Forhandlinger mellom partene</a:t>
          </a:r>
        </a:p>
      </dsp:txBody>
      <dsp:txXfrm>
        <a:off x="1617825" y="2579032"/>
        <a:ext cx="2356129" cy="691433"/>
      </dsp:txXfrm>
    </dsp:sp>
    <dsp:sp modelId="{6F1803E1-B80E-48B0-913A-D5CFE3E6A0FC}">
      <dsp:nvSpPr>
        <dsp:cNvPr id="0" name=""/>
        <dsp:cNvSpPr/>
      </dsp:nvSpPr>
      <dsp:spPr>
        <a:xfrm>
          <a:off x="1585173" y="1325557"/>
          <a:ext cx="3003722" cy="83483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1"/>
              </a:solidFill>
            </a:rPr>
            <a:t>Avtale om tjenestepensjon for ansatte i offentlig sektor</a:t>
          </a:r>
        </a:p>
      </dsp:txBody>
      <dsp:txXfrm>
        <a:off x="1625926" y="1366310"/>
        <a:ext cx="2922216" cy="753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7D7D-49D6-4B1E-B3D7-3B868CEC42D8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E400B-A287-46B7-9CA4-9732616B8B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07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77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36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36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4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81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10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400B-A287-46B7-9CA4-9732616B8B0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8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A848-4563-494C-96E7-35899992AB6B}" type="datetime1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2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5C59-9A4F-404E-BEA5-3AA24376C034}" type="datetime1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93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324E-99EF-434E-BCCD-4FA60FE918E0}" type="datetime1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92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D42-A0D9-4C00-864B-A24A29B3E748}" type="datetime1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95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A218-3DCB-4BF8-86D7-0780D46CD537}" type="datetime1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1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3D9-B24F-4154-90BF-4276607C1462}" type="datetime1">
              <a:rPr lang="nb-NO" smtClean="0"/>
              <a:t>13.04.2018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5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2D54-ECDB-4208-9463-F98973D9B5AB}" type="datetime1">
              <a:rPr lang="nb-NO" smtClean="0"/>
              <a:t>13.04.2018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6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92C-1341-47EE-8CD7-714B7269DC82}" type="datetime1">
              <a:rPr lang="nb-NO" smtClean="0"/>
              <a:t>13.04.2018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00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E25A-8951-4356-AD72-5520A529505B}" type="datetime1">
              <a:rPr lang="nb-NO" smtClean="0"/>
              <a:t>13.04.2018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2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4DD4-81AC-4DB5-9FFD-0EBA28F40FA1}" type="datetime1">
              <a:rPr lang="nb-NO" smtClean="0"/>
              <a:t>13.04.2018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46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F92-62F3-439E-9E43-C4770368B891}" type="datetime1">
              <a:rPr lang="nb-NO" smtClean="0"/>
              <a:t>13.04.2018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YS STAT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47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23FF-9CF8-42C1-9C4D-92A8D0575DAB}" type="datetime1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YS STAT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BB13-F942-4348-868D-0B0106FA75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25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81" y="484231"/>
            <a:ext cx="2123435" cy="364957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85" y="2298698"/>
            <a:ext cx="2268064" cy="226806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49" y="4571999"/>
            <a:ext cx="2282051" cy="228205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49" y="-1"/>
            <a:ext cx="2298701" cy="229870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49" y="2298699"/>
            <a:ext cx="2298701" cy="229870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85" y="0"/>
            <a:ext cx="2268063" cy="2303937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17" y="2309018"/>
            <a:ext cx="2271667" cy="227166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18" y="4597400"/>
            <a:ext cx="2267869" cy="226060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85" y="4566762"/>
            <a:ext cx="2268062" cy="228728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17" y="-18228"/>
            <a:ext cx="2316925" cy="2316925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823897" y="456676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Ny pensjonsordning i staten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98070" y="5122829"/>
            <a:ext cx="410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16. april 2018</a:t>
            </a:r>
          </a:p>
          <a:p>
            <a:pPr algn="ctr"/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Pål N. Arnesen, leder YS Stat</a:t>
            </a:r>
          </a:p>
        </p:txBody>
      </p:sp>
    </p:spTree>
    <p:extLst>
      <p:ext uri="{BB962C8B-B14F-4D97-AF65-F5344CB8AC3E}">
        <p14:creationId xmlns:p14="http://schemas.microsoft.com/office/powerpoint/2010/main" val="376330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Batang" panose="02030600000101010101" pitchFamily="18" charset="-127"/>
              </a:rPr>
              <a:t>Hvorfor har vi forhandlet om ny pensjonsordning?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5900929" cy="4351338"/>
          </a:xfrm>
        </p:spPr>
        <p:txBody>
          <a:bodyPr>
            <a:normAutofit/>
          </a:bodyPr>
          <a:lstStyle/>
          <a:p>
            <a:r>
              <a:rPr lang="nb-NO" dirty="0"/>
              <a:t>Levealdersjustering gir</a:t>
            </a:r>
            <a:br>
              <a:rPr lang="nb-NO" dirty="0"/>
            </a:br>
            <a:r>
              <a:rPr lang="nb-NO" dirty="0"/>
              <a:t>dårligere pensjon.</a:t>
            </a:r>
          </a:p>
          <a:p>
            <a:r>
              <a:rPr lang="nb-NO" dirty="0"/>
              <a:t>De som er født etter 1958</a:t>
            </a:r>
            <a:br>
              <a:rPr lang="nb-NO" dirty="0"/>
            </a:br>
            <a:r>
              <a:rPr lang="nb-NO" dirty="0"/>
              <a:t>er ikke lenger garantert en</a:t>
            </a:r>
            <a:br>
              <a:rPr lang="nb-NO" dirty="0"/>
            </a:br>
            <a:r>
              <a:rPr lang="nb-NO" dirty="0"/>
              <a:t>pensjon på 66 prosent av</a:t>
            </a:r>
            <a:br>
              <a:rPr lang="nb-NO" dirty="0"/>
            </a:br>
            <a:r>
              <a:rPr lang="nb-NO" dirty="0"/>
              <a:t>sluttlønnen.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>
              <a:latin typeface="Book Antiqua" panose="0204060205030503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B2E8298-8F17-4AB7-9DE8-C83C5ECE9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113144"/>
            <a:ext cx="6175614" cy="46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Batang" panose="02030600000101010101" pitchFamily="18" charset="-127"/>
              </a:rPr>
              <a:t>Hvem har forhandlet og på hvilket grunnlag?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124794" cy="4351338"/>
          </a:xfrm>
        </p:spPr>
        <p:txBody>
          <a:bodyPr>
            <a:normAutofit/>
          </a:bodyPr>
          <a:lstStyle/>
          <a:p>
            <a:r>
              <a:rPr lang="nb-NO" dirty="0"/>
              <a:t>Arbeidstakerorganisasjonene LO, </a:t>
            </a:r>
            <a:r>
              <a:rPr lang="nb-NO" dirty="0" err="1"/>
              <a:t>Unio</a:t>
            </a:r>
            <a:r>
              <a:rPr lang="nb-NO" dirty="0"/>
              <a:t>, YS og Akademikerne har sammen med arbeidsgiverorganisasjonene KS og Spekter inngått en avtale med Arbeids- og sosialdepartementet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>
              <a:latin typeface="Book Antiqua" panose="0204060205030503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6474734-A30A-4063-A030-277576CB5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09" y="1793784"/>
            <a:ext cx="5350182" cy="35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nb-NO" dirty="0">
              <a:ea typeface="Batang" panose="02030600000101010101" pitchFamily="18" charset="-127"/>
            </a:endParaRP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9019CF24-BDC9-4168-BB03-7912AE438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181157"/>
              </p:ext>
            </p:extLst>
          </p:nvPr>
        </p:nvGraphicFramePr>
        <p:xfrm>
          <a:off x="777028" y="365125"/>
          <a:ext cx="10657165" cy="561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Batang" panose="02030600000101010101" pitchFamily="18" charset="-127"/>
              </a:rPr>
              <a:t>Hvem gjelder den nye avtalen for og fra når?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5390808" cy="4351338"/>
          </a:xfrm>
        </p:spPr>
        <p:txBody>
          <a:bodyPr>
            <a:normAutofit/>
          </a:bodyPr>
          <a:lstStyle/>
          <a:p>
            <a:r>
              <a:rPr lang="nb-NO" dirty="0"/>
              <a:t>Den nye pensjonsordningen innføres fra 2020 og vil gjelde for ansatte født i 1963 og senere.</a:t>
            </a:r>
          </a:p>
          <a:p>
            <a:r>
              <a:rPr lang="nb-NO" dirty="0"/>
              <a:t>Personer født i 1958 eller tidligere har en individuell garanti, som sikrer 66 prosent samlet pensjon etter levealdersjustering og samordning.</a:t>
            </a:r>
          </a:p>
          <a:p>
            <a:r>
              <a:rPr lang="nb-NO" dirty="0"/>
              <a:t>De som er født i 1959-1962 får nå også en individuell garanti.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>
              <a:latin typeface="Book Antiqua" panose="0204060205030503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6B29A22-CB05-4498-83AB-7C301DD05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3" y="2170970"/>
            <a:ext cx="5292701" cy="35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Batang" panose="02030600000101010101" pitchFamily="18" charset="-127"/>
              </a:rPr>
              <a:t>Viktig for YS Stat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5900929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Alle år skal gi opptjening. Bort med dagens begrensing ved 30 år. </a:t>
            </a:r>
          </a:p>
          <a:p>
            <a:r>
              <a:rPr lang="nb-NO" dirty="0"/>
              <a:t>Å kunne kombinere jobb og pensjon på samme måte som ansatte i privat sektor.</a:t>
            </a:r>
          </a:p>
          <a:p>
            <a:r>
              <a:rPr lang="nb-NO" dirty="0"/>
              <a:t>Finne en løsning som gir statsansatte bedre pensjon ved å stå lenger i arbeid, samtidig som man ivaretar hensynet til de som må gå av tidlig.</a:t>
            </a:r>
          </a:p>
          <a:p>
            <a:r>
              <a:rPr lang="nb-NO" dirty="0"/>
              <a:t>Sikre mobilitet mellom offentlig og privat sektor.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>
              <a:latin typeface="Book Antiqua" panose="0204060205030503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1F10E6A-76BF-4E16-AD48-731D39BFE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124" y="1420209"/>
            <a:ext cx="2121592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Batang" panose="02030600000101010101" pitchFamily="18" charset="-127"/>
              </a:rPr>
              <a:t>Særaldersgrenser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390808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Partene er enig om et fortsatt behov for særaldersgrenser i offentlig sektor.</a:t>
            </a:r>
          </a:p>
          <a:p>
            <a:r>
              <a:rPr lang="nb-NO" dirty="0"/>
              <a:t>Avtalen bestemmer ikke hvilke stillinger som i fremtiden skal ha særaldersgrenser.</a:t>
            </a:r>
          </a:p>
          <a:p>
            <a:r>
              <a:rPr lang="nb-NO" dirty="0"/>
              <a:t>Ansatte med særaldersgrense, født før 1963, beholder dagens regler.</a:t>
            </a:r>
          </a:p>
          <a:p>
            <a:r>
              <a:rPr lang="nb-NO" dirty="0"/>
              <a:t>Garantier og tilpasninger som sikrer pensjonsnivået for personer født 1963 eller senere.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>
              <a:latin typeface="Book Antiqua" panose="0204060205030503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1313649-C8DD-4633-8AC9-3084CAAB6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73" y="1825625"/>
            <a:ext cx="5390808" cy="35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Batang" panose="02030600000101010101" pitchFamily="18" charset="-127"/>
              </a:rPr>
              <a:t>Uravstemning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5900929" cy="4351338"/>
          </a:xfrm>
        </p:spPr>
        <p:txBody>
          <a:bodyPr>
            <a:normAutofit/>
          </a:bodyPr>
          <a:lstStyle/>
          <a:p>
            <a:r>
              <a:rPr lang="nb-NO" dirty="0"/>
              <a:t>Alle medlemmer i YS Stat-forbund kan være med på å bestemme fremtidens pensjonsordning.</a:t>
            </a:r>
          </a:p>
          <a:p>
            <a:r>
              <a:rPr lang="nb-NO" dirty="0"/>
              <a:t>Alle medlemmer vil motta en e-post 23. april fra stat@ys.no</a:t>
            </a:r>
          </a:p>
          <a:p>
            <a:r>
              <a:rPr lang="nb-NO" dirty="0"/>
              <a:t>Vi anbefaler JA til avtalen, og oppfordrer alle medlemmer til å delta i avstemningen.</a:t>
            </a:r>
          </a:p>
          <a:p>
            <a:r>
              <a:rPr lang="nb-NO" dirty="0"/>
              <a:t>Avstemningen er åpen 23. april til 15. mai.</a:t>
            </a:r>
          </a:p>
          <a:p>
            <a:pPr marL="0" indent="0">
              <a:buNone/>
            </a:pPr>
            <a:endParaRPr lang="nb-NO" dirty="0"/>
          </a:p>
          <a:p>
            <a:endParaRPr lang="nb-NO" dirty="0">
              <a:latin typeface="Book Antiqua" panose="0204060205030503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b="1" dirty="0"/>
              <a:t>    YS           STAT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0" y="6176963"/>
            <a:ext cx="12192000" cy="1246"/>
          </a:xfrm>
          <a:prstGeom prst="line">
            <a:avLst/>
          </a:prstGeom>
          <a:ln>
            <a:solidFill>
              <a:srgbClr val="008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93" y="6281305"/>
            <a:ext cx="266013" cy="4572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216B131-BBEA-45B5-B24C-663A1769B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37" y="2537570"/>
            <a:ext cx="2461458" cy="24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5844</TotalTime>
  <Words>382</Words>
  <Application>Microsoft Office PowerPoint</Application>
  <PresentationFormat>Widescreen</PresentationFormat>
  <Paragraphs>55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Batang</vt:lpstr>
      <vt:lpstr>Arial</vt:lpstr>
      <vt:lpstr>Book Antiqua</vt:lpstr>
      <vt:lpstr>Calibri</vt:lpstr>
      <vt:lpstr>Calibri Light</vt:lpstr>
      <vt:lpstr>Office-tema</vt:lpstr>
      <vt:lpstr>PowerPoint-presentasjon</vt:lpstr>
      <vt:lpstr>Hvorfor har vi forhandlet om ny pensjonsordning?</vt:lpstr>
      <vt:lpstr>Hvem har forhandlet og på hvilket grunnlag?</vt:lpstr>
      <vt:lpstr>PowerPoint-presentasjon</vt:lpstr>
      <vt:lpstr>Hvem gjelder den nye avtalen for og fra når?</vt:lpstr>
      <vt:lpstr>Viktig for YS Stat</vt:lpstr>
      <vt:lpstr>Særaldersgrenser</vt:lpstr>
      <vt:lpstr>Uravstemning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Gro</dc:creator>
  <cp:lastModifiedBy>Daniel Furió Fundingsrud</cp:lastModifiedBy>
  <cp:revision>230</cp:revision>
  <cp:lastPrinted>2018-04-13T08:20:26Z</cp:lastPrinted>
  <dcterms:created xsi:type="dcterms:W3CDTF">2016-03-04T19:21:15Z</dcterms:created>
  <dcterms:modified xsi:type="dcterms:W3CDTF">2018-04-13T12:20:12Z</dcterms:modified>
</cp:coreProperties>
</file>